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84" r:id="rId2"/>
    <p:sldId id="653" r:id="rId3"/>
    <p:sldId id="623" r:id="rId4"/>
    <p:sldId id="624" r:id="rId5"/>
    <p:sldId id="698" r:id="rId6"/>
    <p:sldId id="696" r:id="rId7"/>
    <p:sldId id="697" r:id="rId8"/>
    <p:sldId id="699" r:id="rId9"/>
    <p:sldId id="721" r:id="rId10"/>
    <p:sldId id="722" r:id="rId11"/>
    <p:sldId id="700" r:id="rId12"/>
    <p:sldId id="701" r:id="rId13"/>
    <p:sldId id="702" r:id="rId14"/>
    <p:sldId id="703" r:id="rId15"/>
    <p:sldId id="704" r:id="rId16"/>
    <p:sldId id="705" r:id="rId17"/>
    <p:sldId id="707" r:id="rId18"/>
    <p:sldId id="708" r:id="rId19"/>
    <p:sldId id="709" r:id="rId20"/>
    <p:sldId id="711" r:id="rId21"/>
    <p:sldId id="710" r:id="rId22"/>
    <p:sldId id="712" r:id="rId23"/>
    <p:sldId id="713" r:id="rId24"/>
    <p:sldId id="714" r:id="rId25"/>
    <p:sldId id="715" r:id="rId26"/>
    <p:sldId id="719" r:id="rId27"/>
    <p:sldId id="72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653"/>
            <p14:sldId id="623"/>
            <p14:sldId id="624"/>
            <p14:sldId id="698"/>
            <p14:sldId id="696"/>
            <p14:sldId id="697"/>
            <p14:sldId id="699"/>
            <p14:sldId id="721"/>
            <p14:sldId id="722"/>
            <p14:sldId id="700"/>
            <p14:sldId id="701"/>
            <p14:sldId id="702"/>
            <p14:sldId id="703"/>
            <p14:sldId id="704"/>
            <p14:sldId id="705"/>
            <p14:sldId id="707"/>
            <p14:sldId id="708"/>
            <p14:sldId id="709"/>
            <p14:sldId id="711"/>
            <p14:sldId id="710"/>
            <p14:sldId id="712"/>
            <p14:sldId id="713"/>
            <p14:sldId id="714"/>
            <p14:sldId id="715"/>
            <p14:sldId id="719"/>
            <p14:sldId id="720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90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17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77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88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18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8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59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0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861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0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45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12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535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799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344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218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522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915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77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69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84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70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74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50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04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5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8" Type="http://schemas.openxmlformats.org/officeDocument/2006/relationships/image" Target="../media/image19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8" Type="http://schemas.openxmlformats.org/officeDocument/2006/relationships/image" Target="../media/image19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20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8" Type="http://schemas.openxmlformats.org/officeDocument/2006/relationships/image" Target="../media/image19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21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8" Type="http://schemas.openxmlformats.org/officeDocument/2006/relationships/image" Target="../media/image19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3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22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8" Type="http://schemas.openxmlformats.org/officeDocument/2006/relationships/image" Target="../media/image19.png"/><Relationship Id="rId21" Type="http://schemas.openxmlformats.org/officeDocument/2006/relationships/image" Target="../media/image24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3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22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0" Type="http://schemas.openxmlformats.org/officeDocument/2006/relationships/image" Target="../media/image27.png"/><Relationship Id="rId9" Type="http://schemas.openxmlformats.org/officeDocument/2006/relationships/image" Target="../media/image5.png"/><Relationship Id="rId1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0" Type="http://schemas.openxmlformats.org/officeDocument/2006/relationships/image" Target="../media/image27.png"/><Relationship Id="rId9" Type="http://schemas.openxmlformats.org/officeDocument/2006/relationships/image" Target="../media/image5.png"/><Relationship Id="rId1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30.png"/><Relationship Id="rId10" Type="http://schemas.openxmlformats.org/officeDocument/2006/relationships/image" Target="../media/image27.png"/><Relationship Id="rId9" Type="http://schemas.openxmlformats.org/officeDocument/2006/relationships/image" Target="../media/image5.png"/><Relationship Id="rId1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30.png"/><Relationship Id="rId10" Type="http://schemas.openxmlformats.org/officeDocument/2006/relationships/image" Target="../media/image27.png"/><Relationship Id="rId9" Type="http://schemas.openxmlformats.org/officeDocument/2006/relationships/image" Target="../media/image5.png"/><Relationship Id="rId1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30.png"/><Relationship Id="rId10" Type="http://schemas.openxmlformats.org/officeDocument/2006/relationships/image" Target="../media/image27.png"/><Relationship Id="rId9" Type="http://schemas.openxmlformats.org/officeDocument/2006/relationships/image" Target="../media/image5.png"/><Relationship Id="rId1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8" Type="http://schemas.openxmlformats.org/officeDocument/2006/relationships/image" Target="../media/image32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30.png"/><Relationship Id="rId10" Type="http://schemas.openxmlformats.org/officeDocument/2006/relationships/image" Target="../media/image27.png"/><Relationship Id="rId9" Type="http://schemas.openxmlformats.org/officeDocument/2006/relationships/image" Target="../media/image5.png"/><Relationship Id="rId1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8" Type="http://schemas.openxmlformats.org/officeDocument/2006/relationships/image" Target="../media/image32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30.png"/><Relationship Id="rId10" Type="http://schemas.openxmlformats.org/officeDocument/2006/relationships/image" Target="../media/image27.png"/><Relationship Id="rId19" Type="http://schemas.openxmlformats.org/officeDocument/2006/relationships/image" Target="../media/image33.png"/><Relationship Id="rId9" Type="http://schemas.openxmlformats.org/officeDocument/2006/relationships/image" Target="../media/image5.png"/><Relationship Id="rId1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8" Type="http://schemas.openxmlformats.org/officeDocument/2006/relationships/image" Target="../media/image32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31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30.png"/><Relationship Id="rId10" Type="http://schemas.openxmlformats.org/officeDocument/2006/relationships/image" Target="../media/image27.png"/><Relationship Id="rId19" Type="http://schemas.openxmlformats.org/officeDocument/2006/relationships/image" Target="../media/image33.png"/><Relationship Id="rId9" Type="http://schemas.openxmlformats.org/officeDocument/2006/relationships/image" Target="../media/image5.png"/><Relationship Id="rId1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8" Type="http://schemas.openxmlformats.org/officeDocument/2006/relationships/image" Target="../media/image32.png"/><Relationship Id="rId21" Type="http://schemas.openxmlformats.org/officeDocument/2006/relationships/image" Target="../media/image35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31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30.png"/><Relationship Id="rId10" Type="http://schemas.openxmlformats.org/officeDocument/2006/relationships/image" Target="../media/image27.png"/><Relationship Id="rId19" Type="http://schemas.openxmlformats.org/officeDocument/2006/relationships/image" Target="../media/image33.png"/><Relationship Id="rId9" Type="http://schemas.openxmlformats.org/officeDocument/2006/relationships/image" Target="../media/image5.png"/><Relationship Id="rId1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ng"/><Relationship Id="rId3" Type="http://schemas.openxmlformats.org/officeDocument/2006/relationships/image" Target="../media/image2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0.png"/><Relationship Id="rId12" Type="http://schemas.openxmlformats.org/officeDocument/2006/relationships/image" Target="../media/image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5" Type="http://schemas.openxmlformats.org/officeDocument/2006/relationships/image" Target="../media/image15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5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Geometric Perpetuity Example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1+.01</m:t>
                        </m:r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𝑘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1.05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725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1+.01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𝑘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1.05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600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1+.01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25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1+.01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𝑘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1.05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600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1+.01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57600" y="5285232"/>
                <a:ext cx="2044406" cy="1038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1+.01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285232"/>
                <a:ext cx="2044406" cy="103810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778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1+.01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𝑘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1.05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600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1+.01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57600" y="5285232"/>
                <a:ext cx="1478353" cy="1038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.05−.01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285232"/>
                <a:ext cx="1478353" cy="103810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61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1+.01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𝑘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1.05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600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1+.01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57600" y="5286495"/>
                <a:ext cx="1478353" cy="1038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.05−.01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286495"/>
                <a:ext cx="1478353" cy="103810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181600" y="5486400"/>
                <a:ext cx="1452705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.05−.01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486400"/>
                <a:ext cx="1452705" cy="57823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69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1+.01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𝑘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1.05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600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1+.01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02784"/>
                <a:ext cx="2205411" cy="103797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57600" y="5286495"/>
                <a:ext cx="1478353" cy="1038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.05−.01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286495"/>
                <a:ext cx="1478353" cy="103810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181600" y="5486400"/>
                <a:ext cx="1452705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.05−.01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486400"/>
                <a:ext cx="1452705" cy="57823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705600" y="5660136"/>
                <a:ext cx="977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660136"/>
                <a:ext cx="977832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4375" r="-625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901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A perpetuity immediate with annual payments has an initial payment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12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𝑘</m:t>
                    </m:r>
                    <m:r>
                      <a:rPr lang="en-US" sz="2200" b="0" i="1" smtClean="0">
                        <a:latin typeface="Cambria Math" charset="0"/>
                      </a:rPr>
                      <m:t>%</m:t>
                    </m:r>
                  </m:oMath>
                </a14:m>
                <a:r>
                  <a:rPr lang="en-US" sz="2200" dirty="0">
                    <a:latin typeface="Bold sand ms"/>
                  </a:rPr>
                  <a:t> more than its preceding payment.  The present value of the perpetuity is 600 using a 5% annual effective interest rate.  Determine the present value of the perpetuity using a 7% annual effective interest rate.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413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A perpetuity immediate with annual payments has an initial payment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12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3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%</m:t>
                    </m:r>
                  </m:oMath>
                </a14:m>
                <a:r>
                  <a:rPr lang="en-US" sz="2200" dirty="0">
                    <a:latin typeface="Bold sand ms"/>
                  </a:rPr>
                  <a:t> more than its preceding payment.  The present value of the perpetuity is 600 using a 5% annual effective interest rate.  Determine the present value of the perpetuity using a 7% annual effective interest rate.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478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A perpetuity immediate with annual payments has an initial payment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12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3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%</m:t>
                    </m:r>
                  </m:oMath>
                </a14:m>
                <a:r>
                  <a:rPr lang="en-US" sz="2200" dirty="0">
                    <a:latin typeface="Bold sand ms"/>
                  </a:rPr>
                  <a:t> more than its preceding payment.  </a:t>
                </a:r>
                <a:r>
                  <a:rPr lang="en-US" sz="2200" strike="sngStrike" dirty="0">
                    <a:latin typeface="Bold sand ms"/>
                  </a:rPr>
                  <a:t>The present value of the perpetuity is 600 using a 5% annual effective interest rate.</a:t>
                </a:r>
                <a:r>
                  <a:rPr lang="en-US" sz="2200" dirty="0">
                    <a:latin typeface="Bold sand ms"/>
                  </a:rPr>
                  <a:t>  Determine the present value of the perpetuity using a 7% annual effective interest rate.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512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2(1.03)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9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A perpetuity immediate with annual payments has an initial payment 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12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𝑘</m:t>
                    </m:r>
                    <m:r>
                      <a:rPr lang="en-US" sz="2200" b="0" i="1" smtClean="0">
                        <a:latin typeface="Cambria Math" charset="0"/>
                      </a:rPr>
                      <m:t>%</m:t>
                    </m:r>
                  </m:oMath>
                </a14:m>
                <a:r>
                  <a:rPr lang="en-US" sz="2200" dirty="0">
                    <a:latin typeface="Bold sand ms"/>
                  </a:rPr>
                  <a:t> more than its preceding payment.  The present value of the perpetuity is 600 using a 5% annual effective interest rate.  Determine the present value of the perpetuity using a 7% annual effective interest rate.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476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2(1.03)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65253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2(1.03)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1.07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12(1.03)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(1.07)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05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2(1.03)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1.07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12(1.03)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(1.07)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1.03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1.07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0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0605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2(1.03)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1.07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12(1.03)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(1.07)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1.03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1.07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0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6493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2(1.03)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1.07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12(1.03)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(1.07)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1.03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1.07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0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71600" y="5302784"/>
                <a:ext cx="1649619" cy="1027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02784"/>
                <a:ext cx="1649619" cy="102797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88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2(1.03)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1.07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12(1.03)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(1.07)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1.03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1.07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0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71600" y="5302784"/>
                <a:ext cx="1649619" cy="1027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02784"/>
                <a:ext cx="1649619" cy="102797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74781" y="5296626"/>
                <a:ext cx="1589474" cy="1027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781" y="5296626"/>
                <a:ext cx="1589474" cy="102797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7235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2(1.03)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1.07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12(1.03)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(1.07)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1.03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1.07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0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71600" y="5302784"/>
                <a:ext cx="1649619" cy="1027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02784"/>
                <a:ext cx="1649619" cy="102797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74781" y="5296626"/>
                <a:ext cx="1589474" cy="1027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781" y="5296626"/>
                <a:ext cx="1589474" cy="102797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34745" y="5296626"/>
                <a:ext cx="883960" cy="1027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0.04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745" y="5296626"/>
                <a:ext cx="883960" cy="102797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11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384849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5873" r="-12698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2(1.03)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1.07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12(1.03)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(1.07)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010760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1.03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1.07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0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71600" y="5302784"/>
                <a:ext cx="1649619" cy="1027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302784"/>
                <a:ext cx="1649619" cy="102797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74781" y="5296626"/>
                <a:ext cx="1589474" cy="1027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781" y="5296626"/>
                <a:ext cx="1589474" cy="102797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34745" y="5296626"/>
                <a:ext cx="883960" cy="1027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 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0.04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1.07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745" y="5296626"/>
                <a:ext cx="883960" cy="102797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15000" y="5660136"/>
                <a:ext cx="7493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660136"/>
                <a:ext cx="749308" cy="307777"/>
              </a:xfrm>
              <a:prstGeom prst="rect">
                <a:avLst/>
              </a:prstGeom>
              <a:blipFill rotWithShape="0">
                <a:blip r:embed="rId21"/>
                <a:stretch>
                  <a:fillRect l="-4098" r="-737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23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A perpetuity immediate with annual payments has an initial payment of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</a:rPr>
                      <m:t>12</m:t>
                    </m:r>
                  </m:oMath>
                </a14:m>
                <a:r>
                  <a:rPr lang="en-US" sz="2200" dirty="0">
                    <a:latin typeface="Bold sand ms"/>
                  </a:rPr>
                  <a:t>.  Each subsequent payment is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charset="0"/>
                      </a:rPr>
                      <m:t>𝑘</m:t>
                    </m:r>
                    <m:r>
                      <a:rPr lang="en-US" sz="2200" i="1">
                        <a:latin typeface="Cambria Math" charset="0"/>
                      </a:rPr>
                      <m:t>%</m:t>
                    </m:r>
                  </m:oMath>
                </a14:m>
                <a:r>
                  <a:rPr lang="en-US" sz="2200" dirty="0">
                    <a:latin typeface="Bold sand ms"/>
                  </a:rPr>
                  <a:t> more than its preceding payment.  The present value of the perpetuity is 600 using a 5% annual effective interest rate.  Determine the present value of the perpetuity using a 7% annual effective interest rate. </a:t>
                </a:r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0"/>
                <a:ext cx="8001000" cy="4525963"/>
              </a:xfrm>
              <a:prstGeom prst="rect">
                <a:avLst/>
              </a:prstGeom>
              <a:blipFill rotWithShape="0">
                <a:blip r:embed="rId3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4325023"/>
            <a:ext cx="704088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4952" y="3516868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3516868"/>
                <a:ext cx="15270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5400" y="3516868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16868"/>
                <a:ext cx="15240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cxnSpLocks/>
          </p:cNvCxnSpPr>
          <p:nvPr/>
        </p:nvCxnSpPr>
        <p:spPr>
          <a:xfrm>
            <a:off x="38100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4191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46482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4492823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4492823"/>
                <a:ext cx="65402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9259" r="-8333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10400" y="34860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486090"/>
                <a:ext cx="3810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10400" y="42480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248090"/>
                <a:ext cx="3810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6400" y="5181600"/>
                <a:ext cx="27570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using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81600"/>
                <a:ext cx="275703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549" t="-146000" r="-177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08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46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45327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5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1+.01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𝑘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1.05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08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1+.01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𝑘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1.05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1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63577" y="1396931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219200" y="2343823"/>
            <a:ext cx="70408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10000" y="22098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867400" y="221284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828800" y="2590800"/>
            <a:ext cx="1222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years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5" y="2438400"/>
                <a:ext cx="654025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259" r="-8333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66890"/>
                <a:ext cx="381000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98485" r="-28571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392" y="1216223"/>
                <a:ext cx="96334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5696" r="-696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973" y="3124200"/>
                <a:ext cx="114768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319" r="-478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𝐆𝐞𝐨𝐦𝐞𝐭𝐫𝐢𝐜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𝐏𝐞𝐫𝐩𝐭𝐮𝐢𝐭𝐲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952" y="1676400"/>
                <a:ext cx="152704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2(1+.01</m:t>
                      </m:r>
                      <m:r>
                        <a:rPr lang="en-US" b="0" i="1" smtClean="0">
                          <a:latin typeface="Cambria Math" charset="0"/>
                        </a:rPr>
                        <m:t>𝑘</m:t>
                      </m:r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524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ontent Placeholder 2"/>
          <p:cNvSpPr txBox="1">
            <a:spLocks/>
          </p:cNvSpPr>
          <p:nvPr/>
        </p:nvSpPr>
        <p:spPr>
          <a:xfrm>
            <a:off x="178374" y="3429000"/>
            <a:ext cx="8001000" cy="43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Step 1:  VEP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1.05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12(1+.01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(1.05)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3465692" cy="64081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Geometric Series: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𝑟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charset="0"/>
                          </a:rPr>
                          <m:t>1+.01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𝑘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1.05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10000"/>
                <a:ext cx="3847678" cy="439114"/>
              </a:xfrm>
              <a:prstGeom prst="rect">
                <a:avLst/>
              </a:prstGeom>
              <a:blipFill rotWithShape="0">
                <a:blip r:embed="rId16"/>
                <a:stretch>
                  <a:fillRect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Step 2: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𝑃𝑉</m:t>
                    </m:r>
                    <m:r>
                      <a:rPr lang="en-US" sz="22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First</m:t>
                        </m:r>
                        <m:r>
                          <a:rPr lang="en-US" sz="2200" b="0" i="0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Term</m:t>
                        </m:r>
                      </m:num>
                      <m:den>
                        <m:r>
                          <a:rPr lang="en-US" sz="2200" b="0" i="1" smtClean="0">
                            <a:latin typeface="Cambria Math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 charset="0"/>
                          </a:rPr>
                          <m:t>ratio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72000"/>
                <a:ext cx="8001000" cy="439114"/>
              </a:xfrm>
              <a:prstGeom prst="rect">
                <a:avLst/>
              </a:prstGeom>
              <a:blipFill rotWithShape="0">
                <a:blip r:embed="rId17"/>
                <a:stretch>
                  <a:fillRect b="-4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930074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43487</TotalTime>
  <Words>1131</Words>
  <Application>Microsoft Macintosh PowerPoint</Application>
  <PresentationFormat>On-screen Show (4:3)</PresentationFormat>
  <Paragraphs>395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2086</cp:revision>
  <cp:lastPrinted>2020-01-10T19:33:40Z</cp:lastPrinted>
  <dcterms:created xsi:type="dcterms:W3CDTF">2018-09-11T09:20:33Z</dcterms:created>
  <dcterms:modified xsi:type="dcterms:W3CDTF">2020-02-13T21:20:04Z</dcterms:modified>
</cp:coreProperties>
</file>